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5"/>
  </p:notesMasterIdLst>
  <p:sldIdLst>
    <p:sldId id="301" r:id="rId5"/>
    <p:sldId id="279" r:id="rId6"/>
    <p:sldId id="256" r:id="rId7"/>
    <p:sldId id="294" r:id="rId8"/>
    <p:sldId id="306" r:id="rId9"/>
    <p:sldId id="305" r:id="rId10"/>
    <p:sldId id="281" r:id="rId11"/>
    <p:sldId id="299" r:id="rId12"/>
    <p:sldId id="295" r:id="rId13"/>
    <p:sldId id="283" r:id="rId14"/>
    <p:sldId id="284" r:id="rId15"/>
    <p:sldId id="285" r:id="rId16"/>
    <p:sldId id="302" r:id="rId17"/>
    <p:sldId id="286" r:id="rId18"/>
    <p:sldId id="304" r:id="rId19"/>
    <p:sldId id="287" r:id="rId20"/>
    <p:sldId id="297" r:id="rId21"/>
    <p:sldId id="289" r:id="rId22"/>
    <p:sldId id="291" r:id="rId23"/>
    <p:sldId id="29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ECDE94-CF31-4DCA-BDD9-8FCB108377C0}" v="58" dt="2026-01-01T18:59:32.289"/>
    <p1510:client id="{07C8E75E-C574-3931-E891-BC9A098A5347}" v="37" dt="2026-01-01T19:25:19.970"/>
    <p1510:client id="{20A076D4-1DAD-0CEE-AEE3-B45F907E6B69}" v="40" dt="2026-01-01T19:37:44.234"/>
    <p1510:client id="{2175BF64-FB8D-4257-B455-87D5D4BD2918}" v="6" dt="2026-01-01T19:05:04.532"/>
    <p1510:client id="{3096A4EE-9396-04DD-3497-5AF6E5DEFB0E}" v="97" dt="2026-01-01T19:49:57.634"/>
    <p1510:client id="{37BE7EBE-E568-489D-9E0E-99FBA4107C62}" v="12" dt="2026-01-01T18:10:15.744"/>
    <p1510:client id="{3BD14962-C934-479A-A7E9-AB071082FF92}" v="661" dt="2026-01-01T20:03:28.233"/>
    <p1510:client id="{4008160A-7FCE-4B8A-B9B3-3E2AA67377C8}" v="93" dt="2026-01-01T18:50:15.744"/>
    <p1510:client id="{4D2206B7-34DA-4878-805C-20D81D6C1E59}" v="11" dt="2026-01-01T18:13:08.818"/>
    <p1510:client id="{6368DFBA-9366-4196-AC0A-B5159B30D3BD}" v="12" dt="2026-01-01T18:41:01.031"/>
    <p1510:client id="{6E8E832B-22FA-4DB7-8376-94028040A578}" v="10" dt="2026-01-01T18:52:03.268"/>
    <p1510:client id="{B55D8840-AB7D-4B32-877F-BD7A1F9F3AB5}" v="511" dt="2026-01-01T19:19:59.168"/>
    <p1510:client id="{C3B40C92-7222-47A9-85F2-4087B9B046A8}" v="10" dt="2026-01-01T18:14:35.264"/>
    <p1510:client id="{F5DB942F-0E7E-4789-9391-4015F5C1106E}" v="1" dt="2026-01-01T19:21:30.0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9CD35-B50D-40B6-BDD6-3F0AA08684F5}" type="datetimeFigureOut">
              <a:rPr lang="en-US" smtClean="0"/>
              <a:t>1/1/2026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CCEEE-E04E-49F6-AFD0-9482F667BA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67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6CCEEE-E04E-49F6-AFD0-9482F667BA9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49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41C90-5A32-61B4-6292-27F40A7896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DCDEA7-5E81-64E8-5301-227321327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E288B-762C-BB35-ACD7-1D53A6394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72378" y="6356350"/>
            <a:ext cx="1151622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0F4D06-6C8E-B5DD-FECD-8F292AF32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2992" y="6356350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Bearspaw </a:t>
            </a:r>
            <a:r>
              <a:rPr lang="en-US" err="1"/>
              <a:t>Feedermain</a:t>
            </a:r>
            <a:r>
              <a:rPr lang="en-US"/>
              <a:t> Repair </a:t>
            </a:r>
            <a:r>
              <a:rPr lang="en-US" sz="1400" b="1">
                <a:solidFill>
                  <a:srgbClr val="C00000"/>
                </a:solidFill>
              </a:rPr>
              <a:t>|</a:t>
            </a:r>
            <a:r>
              <a:rPr lang="en-US" b="1"/>
              <a:t> </a:t>
            </a:r>
            <a:r>
              <a:rPr lang="en-US"/>
              <a:t>Technical Briefing</a:t>
            </a:r>
          </a:p>
        </p:txBody>
      </p:sp>
    </p:spTree>
    <p:extLst>
      <p:ext uri="{BB962C8B-B14F-4D97-AF65-F5344CB8AC3E}">
        <p14:creationId xmlns:p14="http://schemas.microsoft.com/office/powerpoint/2010/main" val="3278940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903BF-0BFA-A625-598C-D10F73E17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0DDDEE-426A-E5D2-116C-B24F78F6B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C1DE7-16D1-4D84-113A-CA5264CF5B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EAD467-DCD1-8D15-7D95-6DE6DD41A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Bearspaw Feedermain Repair | Technical Briefing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7EFE3-1D32-F38C-C2CB-D9D72558C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953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195EDF-8075-7285-D9C8-EDEF1D740A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78C08C-0A72-F045-5D4A-4E578A5BB1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85CFBF-7D0D-73F6-6D68-0D5A21DBF2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BE460-9BC2-0706-CE91-FC6287915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Bearspaw Feedermain Repair | Technical Briefing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4CAB4-C27C-EE2B-2BF0-5FE8F58EE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60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9B12C3B-C51B-DF47-808A-91E555726F4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192000" cy="46100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en-US" sz="1200"/>
              <a:t>Click on this icon </a:t>
            </a:r>
            <a:br>
              <a:rPr lang="en-US" sz="1200"/>
            </a:br>
            <a:r>
              <a:rPr lang="en-US" sz="1200"/>
              <a:t>to select new picture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BB43D6-D246-5442-8C68-23E30FCBC7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55064" y="4939343"/>
            <a:ext cx="9194106" cy="679559"/>
          </a:xfrm>
          <a:prstGeom prst="rect">
            <a:avLst/>
          </a:prstGeom>
        </p:spPr>
        <p:txBody>
          <a:bodyPr lIns="0" anchor="t" anchorCtr="0">
            <a:normAutofit/>
          </a:bodyPr>
          <a:lstStyle>
            <a:lvl1pPr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Title of presentation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EE6C6FE-911B-104A-9187-117D672B59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55064" y="5669671"/>
            <a:ext cx="9205981" cy="808599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 b="0">
                <a:solidFill>
                  <a:schemeClr val="tx1"/>
                </a:solidFill>
              </a:defRPr>
            </a:lvl1pPr>
            <a:lvl2pPr>
              <a:defRPr sz="2000" b="0">
                <a:solidFill>
                  <a:schemeClr val="tx1"/>
                </a:solidFill>
              </a:defRPr>
            </a:lvl2pPr>
            <a:lvl3pPr>
              <a:defRPr sz="2000" b="0">
                <a:solidFill>
                  <a:schemeClr val="tx1"/>
                </a:solidFill>
              </a:defRPr>
            </a:lvl3pPr>
            <a:lvl4pPr>
              <a:defRPr sz="2000" b="0">
                <a:solidFill>
                  <a:schemeClr val="tx1"/>
                </a:solidFill>
              </a:defRPr>
            </a:lvl4pPr>
            <a:lvl5pPr>
              <a:defRPr sz="20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Presentation date</a:t>
            </a:r>
          </a:p>
          <a:p>
            <a:pPr lvl="0"/>
            <a:r>
              <a:rPr lang="en-US"/>
              <a:t>August, 2022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3B5428B-8FE9-7A4D-98E8-D6FC359BCE8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32355" y="-8711"/>
            <a:ext cx="1804419" cy="866121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wrap="none" lIns="0" tIns="0" rIns="0" bIns="0" anchor="t" anchorCtr="0"/>
          <a:lstStyle>
            <a:lvl1pPr marL="3175" indent="-3175"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8079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E7ACA-4698-A752-C47A-D4F7608A1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2C9EC-A8BA-1091-A428-27C6F1641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18717C-449C-14E9-59D5-D7AFD66A3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8873" y="6356350"/>
            <a:ext cx="4114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Bearspaw Feedermain Repair</a:t>
            </a:r>
            <a:r>
              <a:rPr lang="en-US" sz="1400"/>
              <a:t> </a:t>
            </a:r>
            <a:r>
              <a:rPr lang="en-US" sz="1400">
                <a:solidFill>
                  <a:srgbClr val="C00000"/>
                </a:solidFill>
              </a:rPr>
              <a:t>|</a:t>
            </a:r>
            <a:r>
              <a:rPr lang="en-US" sz="1400"/>
              <a:t> </a:t>
            </a:r>
            <a:r>
              <a:rPr lang="en-US"/>
              <a:t>Technical Briefing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A1453-E423-74E7-92B0-37B47CDA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920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7FE6A-BA5E-823F-162C-C37E720BE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64609-457D-7D70-8EF2-3104C41DF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BC8E3-FB6D-56CF-065A-87E7633FE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BE4B5-8ECA-8AF1-7DB6-239D3BE46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Bearspaw Feedermain Repair | Technical Briefing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52FAF-6658-ED78-827D-BC6D1E91C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521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0107E-8525-194A-22D8-146AF4130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A3728-9636-A5A4-FFB2-D05DAE156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4C6801-DDDA-07DA-89AC-C84E0927E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DE1A4-8820-9E83-32BB-FC9B4237A9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CFFC8A-571F-B0B7-48C5-DFBF4318E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Bearspaw Feedermain Repair | Technical Briefing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601BF7-033B-28D8-1C29-F5FF8A4FD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24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BB4C5-CE9C-C850-B770-C9EBE7A93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98DF0-06C5-A7F4-5631-818A7D9DB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51859-06A9-4285-FC4F-59666BA32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F5D1C9-83C5-3A8E-7A32-680D664A47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D18086-4713-1771-E232-056908C7D6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3BE652-35C0-A503-5865-5ED185F9E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25DC6B-F9A5-36EB-1F52-9DB724D03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Bearspaw Feedermain Repair | Technical Briefing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B20837-9C89-1248-4754-71E5FC893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9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9FE68-E5A7-8C13-3838-7EA58EAD9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C50BDD-4629-09D1-581B-BD0CE904A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36C2D-EDD2-5074-083C-01A93429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Bearspaw Feedermain Repair | Technical Briefing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03FF5F-6907-1D02-341B-9F782AC81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70CB65-09E1-D43D-9B31-7E3FAA63EB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8857DD-21ED-459E-58E9-F72E34CE7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Bearspaw Feedermain Repair | Technical Briefing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A1CA2-722C-D62D-44EA-3E606E190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4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1119C-7CA4-6FD9-1069-00FFE4963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36DBE-31E3-FCFE-FDD3-C732C11FA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2F195E-A8CC-8258-C8DE-9895949CD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9E0CA-125A-FF9B-CC8D-EC2BA0F4B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CE288A-C0ED-402B-7A20-1B2156551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Bearspaw Feedermain Repair | Technical Briefing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7C34C8-90A6-72D4-8713-7C74172CD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9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182D-8846-8C27-CA8E-FDF3C01D1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088700-9DF0-A723-67DB-5BD3718B7E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D5D7E-6216-A8A9-65BE-1A00EAEAEC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275BE5-77D2-54B2-1F9B-758E21C3EC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Jan. 1, 2026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193B66-7C5C-E0A3-5C57-8FE05632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Bearspaw Feedermain Repair | Technical Briefing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002A4A-4028-1E74-7A10-DFDA702B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7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0E3AEB-CFD8-67B4-7DE3-69595B66D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Start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4A7FA-CE2F-EF65-1483-1E4732FBFF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Start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463A0-119D-D2E3-6FC0-BC27F66EA7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6735" y="60544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Bearspaw Feedermain Repair</a:t>
            </a:r>
            <a:r>
              <a:rPr lang="en-US" b="1"/>
              <a:t> </a:t>
            </a:r>
            <a:r>
              <a:rPr lang="en-US" sz="1400" b="1">
                <a:solidFill>
                  <a:srgbClr val="C00000"/>
                </a:solidFill>
              </a:rPr>
              <a:t>|</a:t>
            </a:r>
            <a:r>
              <a:rPr lang="en-US" b="1"/>
              <a:t> </a:t>
            </a:r>
            <a:r>
              <a:rPr lang="en-US"/>
              <a:t>Technical Briefing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BD0763-F43A-D5AB-4D07-60DC1AB04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6F7ACE-D5D0-4B93-845D-547DE8DD0E5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573E98-3A8A-C0B3-A769-F30A29F55A3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667105" y="5410528"/>
            <a:ext cx="2164492" cy="101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67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>
              <a:lumMod val="50000"/>
            </a:schemeClr>
          </a:solidFill>
          <a:latin typeface="Franklin Gothic Medium" panose="020B06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D7394-6306-1919-77FA-8D71F566A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ve water - short showers">
            <a:extLst>
              <a:ext uri="{FF2B5EF4-FFF2-40B4-BE49-F238E27FC236}">
                <a16:creationId xmlns:a16="http://schemas.microsoft.com/office/drawing/2014/main" id="{8CEF07C3-27DF-BC66-51D5-BD3E9B597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03613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ve water - reduce toilet flushing">
            <a:extLst>
              <a:ext uri="{FF2B5EF4-FFF2-40B4-BE49-F238E27FC236}">
                <a16:creationId xmlns:a16="http://schemas.microsoft.com/office/drawing/2014/main" id="{4F9B1D9F-1DC6-5667-2343-CEAD6BE51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1503613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ve water - laundry">
            <a:extLst>
              <a:ext uri="{FF2B5EF4-FFF2-40B4-BE49-F238E27FC236}">
                <a16:creationId xmlns:a16="http://schemas.microsoft.com/office/drawing/2014/main" id="{ACFBB891-0FD3-5E58-34FE-44266E5C0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57" y="1574682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0516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0181E-5FFA-E8AB-B823-65C923574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53BF12D-B2C0-4265-7432-6D031BE73827}"/>
              </a:ext>
            </a:extLst>
          </p:cNvPr>
          <p:cNvSpPr txBox="1"/>
          <p:nvPr/>
        </p:nvSpPr>
        <p:spPr>
          <a:xfrm>
            <a:off x="0" y="27534"/>
            <a:ext cx="121920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3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3F2D79-6660-DF90-16E9-11EFD5426847}"/>
              </a:ext>
            </a:extLst>
          </p:cNvPr>
          <p:cNvSpPr txBox="1"/>
          <p:nvPr/>
        </p:nvSpPr>
        <p:spPr>
          <a:xfrm>
            <a:off x="0" y="3135290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solidFill>
                  <a:schemeClr val="bg2">
                    <a:lumMod val="50000"/>
                  </a:schemeClr>
                </a:solidFill>
                <a:latin typeface="Franklin Gothic Medium" panose="020B0603020102020204" pitchFamily="34" charset="0"/>
                <a:cs typeface="CordiaUPC" panose="020B0502040204020203" pitchFamily="34" charset="-34"/>
              </a:rPr>
              <a:t>What we don’t know.</a:t>
            </a:r>
          </a:p>
        </p:txBody>
      </p:sp>
    </p:spTree>
    <p:extLst>
      <p:ext uri="{BB962C8B-B14F-4D97-AF65-F5344CB8AC3E}">
        <p14:creationId xmlns:p14="http://schemas.microsoft.com/office/powerpoint/2010/main" val="676478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BD75B-7F3B-5B34-E459-D4CB7CA80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(Current pipe fail pic)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FAD40-56A8-C2E7-2006-E961BBB77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Nicole &amp; Sean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592D7F-48B5-D5F1-07CF-3177F9182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Bearspaw Feedermain Repair</a:t>
            </a:r>
            <a:r>
              <a:rPr lang="en-US" sz="1400"/>
              <a:t> </a:t>
            </a:r>
            <a:r>
              <a:rPr lang="en-US" sz="1400">
                <a:solidFill>
                  <a:srgbClr val="C00000"/>
                </a:solidFill>
              </a:rPr>
              <a:t>|</a:t>
            </a:r>
            <a:r>
              <a:rPr lang="en-US" sz="1400"/>
              <a:t> </a:t>
            </a:r>
            <a:r>
              <a:rPr lang="en-US"/>
              <a:t>Technical Briefing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9D89CE-56B2-97FF-2800-F81560601C25}"/>
              </a:ext>
            </a:extLst>
          </p:cNvPr>
          <p:cNvSpPr txBox="1"/>
          <p:nvPr/>
        </p:nvSpPr>
        <p:spPr>
          <a:xfrm>
            <a:off x="8514813" y="1865062"/>
            <a:ext cx="3677479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latin typeface="Franklin Gothic Medium"/>
              </a:rPr>
              <a:t>December 30, 2025</a:t>
            </a:r>
            <a:endParaRPr lang="en-US" sz="2400" b="1" baseline="30000">
              <a:latin typeface="Franklin Gothic Medium"/>
            </a:endParaRPr>
          </a:p>
          <a:p>
            <a:pPr algn="ctr"/>
            <a:endParaRPr lang="en-US" sz="2400">
              <a:latin typeface="Franklin Gothic Medium"/>
            </a:endParaRPr>
          </a:p>
          <a:p>
            <a:pPr algn="ctr"/>
            <a:r>
              <a:rPr lang="en-US" sz="2400">
                <a:latin typeface="Franklin Gothic Medium"/>
              </a:rPr>
              <a:t>Bearspaw South </a:t>
            </a:r>
          </a:p>
          <a:p>
            <a:pPr algn="ctr"/>
            <a:r>
              <a:rPr lang="en-US" sz="2400">
                <a:latin typeface="Franklin Gothic Medium"/>
              </a:rPr>
              <a:t>Feeder Main </a:t>
            </a:r>
          </a:p>
          <a:p>
            <a:pPr algn="ctr"/>
            <a:r>
              <a:rPr lang="en-US" sz="2400">
                <a:latin typeface="Franklin Gothic Medium"/>
              </a:rPr>
              <a:t>Failure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38F176-3D72-A0FE-B79F-D2463DF34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87755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72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48680-9A89-C414-48C3-2EEFB4B01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FAD9B1D-DEE5-C4EB-857E-5591641092F8}"/>
              </a:ext>
            </a:extLst>
          </p:cNvPr>
          <p:cNvSpPr txBox="1"/>
          <p:nvPr/>
        </p:nvSpPr>
        <p:spPr>
          <a:xfrm>
            <a:off x="0" y="27534"/>
            <a:ext cx="121920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3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932A87-1C95-B2C1-73C8-6B30479B840B}"/>
              </a:ext>
            </a:extLst>
          </p:cNvPr>
          <p:cNvSpPr txBox="1"/>
          <p:nvPr/>
        </p:nvSpPr>
        <p:spPr>
          <a:xfrm>
            <a:off x="0" y="3135290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solidFill>
                  <a:schemeClr val="bg2">
                    <a:lumMod val="50000"/>
                  </a:schemeClr>
                </a:solidFill>
                <a:latin typeface="Franklin Gothic Medium" panose="020B0603020102020204" pitchFamily="34" charset="0"/>
                <a:cs typeface="CordiaUPC" panose="020B0502040204020203" pitchFamily="34" charset="-34"/>
              </a:rPr>
              <a:t>What has changed.</a:t>
            </a:r>
          </a:p>
        </p:txBody>
      </p:sp>
    </p:spTree>
    <p:extLst>
      <p:ext uri="{BB962C8B-B14F-4D97-AF65-F5344CB8AC3E}">
        <p14:creationId xmlns:p14="http://schemas.microsoft.com/office/powerpoint/2010/main" val="894376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A311-8C52-6276-77F0-1772DE33C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large pipes in the snow&#10;&#10;AI-generated content may be incorrect.">
            <a:extLst>
              <a:ext uri="{FF2B5EF4-FFF2-40B4-BE49-F238E27FC236}">
                <a16:creationId xmlns:a16="http://schemas.microsoft.com/office/drawing/2014/main" id="{2E420587-881B-2D4B-50F5-F942E19C6B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-954" r="76" b="9380"/>
          <a:stretch>
            <a:fillRect/>
          </a:stretch>
        </p:blipFill>
        <p:spPr>
          <a:xfrm>
            <a:off x="-1456" y="-141240"/>
            <a:ext cx="12200234" cy="714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24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4E43-5D02-5A01-B6A0-AF1E2B647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B809AE-5472-8F25-1CCF-9BC112C46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Bearspaw Feedermain Repair</a:t>
            </a:r>
            <a:r>
              <a:rPr lang="en-US" sz="1400"/>
              <a:t> </a:t>
            </a:r>
            <a:r>
              <a:rPr lang="en-US" sz="1400">
                <a:solidFill>
                  <a:srgbClr val="C00000"/>
                </a:solidFill>
              </a:rPr>
              <a:t>|</a:t>
            </a:r>
            <a:r>
              <a:rPr lang="en-US" sz="1400"/>
              <a:t> </a:t>
            </a:r>
            <a:r>
              <a:rPr lang="en-US"/>
              <a:t>Technical Briefing</a:t>
            </a:r>
          </a:p>
        </p:txBody>
      </p:sp>
      <p:pic>
        <p:nvPicPr>
          <p:cNvPr id="5" name="Picture 4" descr="A group of blue metal containers&#10;&#10;AI-generated content may be incorrect.">
            <a:extLst>
              <a:ext uri="{FF2B5EF4-FFF2-40B4-BE49-F238E27FC236}">
                <a16:creationId xmlns:a16="http://schemas.microsoft.com/office/drawing/2014/main" id="{41D2943B-710D-8AFB-E8DE-B7BB94D69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24" y="-1606"/>
            <a:ext cx="6662237" cy="6847281"/>
          </a:xfrm>
          <a:prstGeom prst="rect">
            <a:avLst/>
          </a:prstGeom>
        </p:spPr>
      </p:pic>
      <p:pic>
        <p:nvPicPr>
          <p:cNvPr id="3" name="Picture 2" descr="A group of large metal pipes in the snow&#10;&#10;AI-generated content may be incorrect.">
            <a:extLst>
              <a:ext uri="{FF2B5EF4-FFF2-40B4-BE49-F238E27FC236}">
                <a16:creationId xmlns:a16="http://schemas.microsoft.com/office/drawing/2014/main" id="{E47CF09C-1FA8-F372-0A37-DBCFB84FC8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563" r="92" b="-130"/>
          <a:stretch>
            <a:fillRect/>
          </a:stretch>
        </p:blipFill>
        <p:spPr>
          <a:xfrm>
            <a:off x="5785363" y="-426"/>
            <a:ext cx="6401256" cy="685446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0BCDC34-C2CD-B87C-1C61-242E73F0CDC5}"/>
              </a:ext>
            </a:extLst>
          </p:cNvPr>
          <p:cNvCxnSpPr/>
          <p:nvPr/>
        </p:nvCxnSpPr>
        <p:spPr>
          <a:xfrm>
            <a:off x="5778499" y="-306916"/>
            <a:ext cx="10583" cy="7461249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429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65EA48-7C23-16C3-F460-50E9C1D26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oup of people in a meeting&#10;&#10;AI-generated content may be incorrect.">
            <a:extLst>
              <a:ext uri="{FF2B5EF4-FFF2-40B4-BE49-F238E27FC236}">
                <a16:creationId xmlns:a16="http://schemas.microsoft.com/office/drawing/2014/main" id="{7EF5C510-6E80-C0D5-AC5A-4527F8FBD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6423"/>
            <a:ext cx="12191999" cy="808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31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E25D0-64FE-B977-6828-BC7B8D4D9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95B56C5-2D9B-0C9E-1796-3ED4B67EC37E}"/>
              </a:ext>
            </a:extLst>
          </p:cNvPr>
          <p:cNvSpPr txBox="1"/>
          <p:nvPr/>
        </p:nvSpPr>
        <p:spPr>
          <a:xfrm>
            <a:off x="0" y="27534"/>
            <a:ext cx="121920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3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10EB47-2594-2EC0-E67D-8951BF6C948B}"/>
              </a:ext>
            </a:extLst>
          </p:cNvPr>
          <p:cNvSpPr txBox="1"/>
          <p:nvPr/>
        </p:nvSpPr>
        <p:spPr>
          <a:xfrm>
            <a:off x="0" y="3135290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solidFill>
                  <a:schemeClr val="bg2">
                    <a:lumMod val="50000"/>
                  </a:schemeClr>
                </a:solidFill>
                <a:latin typeface="Franklin Gothic Medium" panose="020B0603020102020204" pitchFamily="34" charset="0"/>
                <a:cs typeface="CordiaUPC" panose="020B0502040204020203" pitchFamily="34" charset="-34"/>
              </a:rPr>
              <a:t>What we are doing now.</a:t>
            </a:r>
          </a:p>
        </p:txBody>
      </p:sp>
    </p:spTree>
    <p:extLst>
      <p:ext uri="{BB962C8B-B14F-4D97-AF65-F5344CB8AC3E}">
        <p14:creationId xmlns:p14="http://schemas.microsoft.com/office/powerpoint/2010/main" val="3352018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A8D73-D671-E528-4917-BE3388AD6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ranklin Gothic Medium"/>
              </a:rPr>
              <a:t>What are we doing now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59AE9-5BF5-F1A0-7767-E66D9DC81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Verified Screenshot of security cam</a:t>
            </a:r>
          </a:p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C5F489-FDEA-EA37-E124-971A8A851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Bearspaw Feedermain Repair</a:t>
            </a:r>
            <a:r>
              <a:rPr lang="en-US" sz="1400"/>
              <a:t> </a:t>
            </a:r>
            <a:r>
              <a:rPr lang="en-US" sz="1400">
                <a:solidFill>
                  <a:srgbClr val="C00000"/>
                </a:solidFill>
              </a:rPr>
              <a:t>|</a:t>
            </a:r>
            <a:r>
              <a:rPr lang="en-US" sz="1400"/>
              <a:t> </a:t>
            </a:r>
            <a:r>
              <a:rPr lang="en-US"/>
              <a:t>Technical Briefing</a:t>
            </a:r>
          </a:p>
        </p:txBody>
      </p:sp>
      <p:pic>
        <p:nvPicPr>
          <p:cNvPr id="6" name="Picture 5" descr="A construction vehicle on a road&#10;&#10;AI-generated content may be incorrect.">
            <a:extLst>
              <a:ext uri="{FF2B5EF4-FFF2-40B4-BE49-F238E27FC236}">
                <a16:creationId xmlns:a16="http://schemas.microsoft.com/office/drawing/2014/main" id="{0DD4E6A2-0087-6E91-02A5-BDB2429F5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" y="-1714"/>
            <a:ext cx="12193465" cy="6844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302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EBC67-3235-9692-6709-50F30276D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5C5FB4E-69E9-EF0B-276B-25E9502836E9}"/>
              </a:ext>
            </a:extLst>
          </p:cNvPr>
          <p:cNvSpPr txBox="1"/>
          <p:nvPr/>
        </p:nvSpPr>
        <p:spPr>
          <a:xfrm>
            <a:off x="0" y="27534"/>
            <a:ext cx="121920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3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D63A63-99CA-B078-3CB8-DDE85D95AC54}"/>
              </a:ext>
            </a:extLst>
          </p:cNvPr>
          <p:cNvSpPr txBox="1"/>
          <p:nvPr/>
        </p:nvSpPr>
        <p:spPr>
          <a:xfrm>
            <a:off x="0" y="3135290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solidFill>
                  <a:schemeClr val="bg2">
                    <a:lumMod val="50000"/>
                  </a:schemeClr>
                </a:solidFill>
                <a:latin typeface="Franklin Gothic Medium" panose="020B0603020102020204" pitchFamily="34" charset="0"/>
                <a:cs typeface="CordiaUPC" panose="020B0502040204020203" pitchFamily="34" charset="-34"/>
              </a:rPr>
              <a:t>What we can do collectively.</a:t>
            </a:r>
          </a:p>
        </p:txBody>
      </p:sp>
    </p:spTree>
    <p:extLst>
      <p:ext uri="{BB962C8B-B14F-4D97-AF65-F5344CB8AC3E}">
        <p14:creationId xmlns:p14="http://schemas.microsoft.com/office/powerpoint/2010/main" val="3064035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992A9-48B1-9A36-8A17-92C9B6C76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E00E48-AEBC-F31D-8C5F-83F0D48B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Bearspaw Feedermain Repair</a:t>
            </a:r>
            <a:r>
              <a:rPr lang="en-US" sz="1400"/>
              <a:t> </a:t>
            </a:r>
            <a:r>
              <a:rPr lang="en-US" sz="1400">
                <a:solidFill>
                  <a:srgbClr val="C00000"/>
                </a:solidFill>
              </a:rPr>
              <a:t>|</a:t>
            </a:r>
            <a:r>
              <a:rPr lang="en-US" sz="1400"/>
              <a:t> </a:t>
            </a:r>
            <a:r>
              <a:rPr lang="en-US"/>
              <a:t>Technical Briefing</a:t>
            </a:r>
          </a:p>
        </p:txBody>
      </p:sp>
      <p:pic>
        <p:nvPicPr>
          <p:cNvPr id="7" name="Content Placeholder 6" descr="A diagram of water supply&#10;&#10;AI-generated content may be incorrect.">
            <a:extLst>
              <a:ext uri="{FF2B5EF4-FFF2-40B4-BE49-F238E27FC236}">
                <a16:creationId xmlns:a16="http://schemas.microsoft.com/office/drawing/2014/main" id="{5CD004B4-A691-85DB-904E-939A7CB84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" t="1786" r="11990" b="-1899"/>
          <a:stretch>
            <a:fillRect/>
          </a:stretch>
        </p:blipFill>
        <p:spPr>
          <a:xfrm>
            <a:off x="-152400" y="0"/>
            <a:ext cx="12192000" cy="717235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316AA28-9CD8-FDC0-2A6B-7FB731A790F0}"/>
              </a:ext>
            </a:extLst>
          </p:cNvPr>
          <p:cNvSpPr/>
          <p:nvPr/>
        </p:nvSpPr>
        <p:spPr>
          <a:xfrm>
            <a:off x="887896" y="4810540"/>
            <a:ext cx="6533321" cy="7553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0711B0-A60A-9325-AE70-993AC43FA6C4}"/>
              </a:ext>
            </a:extLst>
          </p:cNvPr>
          <p:cNvSpPr/>
          <p:nvPr/>
        </p:nvSpPr>
        <p:spPr>
          <a:xfrm>
            <a:off x="887896" y="5446643"/>
            <a:ext cx="7189304" cy="83488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E24DE-32D0-AFE0-D3D7-C9DFC48A33F5}"/>
              </a:ext>
            </a:extLst>
          </p:cNvPr>
          <p:cNvSpPr/>
          <p:nvPr/>
        </p:nvSpPr>
        <p:spPr>
          <a:xfrm>
            <a:off x="7421217" y="1199321"/>
            <a:ext cx="4134678" cy="49136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5D28F6-664D-9C7E-7EB8-2B37C035D26D}"/>
              </a:ext>
            </a:extLst>
          </p:cNvPr>
          <p:cNvSpPr/>
          <p:nvPr/>
        </p:nvSpPr>
        <p:spPr>
          <a:xfrm>
            <a:off x="1040296" y="5406889"/>
            <a:ext cx="7189304" cy="83488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336B4B-67E1-6BA8-3BA1-8361589F05AC}"/>
              </a:ext>
            </a:extLst>
          </p:cNvPr>
          <p:cNvSpPr/>
          <p:nvPr/>
        </p:nvSpPr>
        <p:spPr>
          <a:xfrm>
            <a:off x="364435" y="1199321"/>
            <a:ext cx="2922104" cy="49136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5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7EEB11-12C5-490C-9A5A-3BCC0D98A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>
                <a:solidFill>
                  <a:srgbClr val="C00000"/>
                </a:solidFill>
                <a:latin typeface="Franklin Gothic Medium"/>
              </a:rPr>
              <a:t>Bearspaw South Feeder Main Repair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60FAE8-96D8-47E5-8EBE-3A35AB1E97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/>
              <a:t>Technical Briefing</a:t>
            </a:r>
            <a:br>
              <a:rPr lang="en-US"/>
            </a:br>
            <a:br>
              <a:rPr lang="en-US"/>
            </a:br>
            <a:r>
              <a:rPr lang="en-US" sz="1400"/>
              <a:t>January 1, 2026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E551F5-03F8-48D6-B44B-8DB2DEFB2E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60F6448-71EB-607C-A589-A10F507A435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6389" b="16389"/>
          <a:stretch/>
        </p:blipFill>
        <p:spPr>
          <a:prstGeom prst="rect">
            <a:avLst/>
          </a:prstGeom>
          <a:solidFill>
            <a:prstClr val="white">
              <a:lumMod val="85000"/>
            </a:prstClr>
          </a:solidFill>
        </p:spPr>
      </p:pic>
    </p:spTree>
    <p:extLst>
      <p:ext uri="{BB962C8B-B14F-4D97-AF65-F5344CB8AC3E}">
        <p14:creationId xmlns:p14="http://schemas.microsoft.com/office/powerpoint/2010/main" val="2927112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ave water - short showers">
            <a:extLst>
              <a:ext uri="{FF2B5EF4-FFF2-40B4-BE49-F238E27FC236}">
                <a16:creationId xmlns:a16="http://schemas.microsoft.com/office/drawing/2014/main" id="{5144CF18-FBD8-267A-9295-0D15F30E4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503613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ve water - reduce toilet flushing">
            <a:extLst>
              <a:ext uri="{FF2B5EF4-FFF2-40B4-BE49-F238E27FC236}">
                <a16:creationId xmlns:a16="http://schemas.microsoft.com/office/drawing/2014/main" id="{7EAA27C2-E3D0-389D-AEEA-870415A09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443" y="1503613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ve water - laundry">
            <a:extLst>
              <a:ext uri="{FF2B5EF4-FFF2-40B4-BE49-F238E27FC236}">
                <a16:creationId xmlns:a16="http://schemas.microsoft.com/office/drawing/2014/main" id="{DA46FFE0-66C6-ACD3-CB90-8BF90CD87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57" y="1574682"/>
            <a:ext cx="32004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964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3AAFCC2-ED82-FB54-836C-D9E13E06539C}"/>
              </a:ext>
            </a:extLst>
          </p:cNvPr>
          <p:cNvSpPr txBox="1"/>
          <p:nvPr/>
        </p:nvSpPr>
        <p:spPr>
          <a:xfrm>
            <a:off x="0" y="58270"/>
            <a:ext cx="121920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3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40B2C08-E64F-301A-35B1-863937DB5B56}"/>
              </a:ext>
            </a:extLst>
          </p:cNvPr>
          <p:cNvSpPr txBox="1"/>
          <p:nvPr/>
        </p:nvSpPr>
        <p:spPr>
          <a:xfrm>
            <a:off x="0" y="3135290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solidFill>
                  <a:schemeClr val="bg2">
                    <a:lumMod val="50000"/>
                  </a:schemeClr>
                </a:solidFill>
                <a:latin typeface="Franklin Gothic Medium" panose="020B0603020102020204" pitchFamily="34" charset="0"/>
                <a:cs typeface="CordiaUPC" panose="020B0502040204020203" pitchFamily="34" charset="-34"/>
              </a:rPr>
              <a:t>Overview &amp; Chronology</a:t>
            </a:r>
          </a:p>
        </p:txBody>
      </p:sp>
    </p:spTree>
    <p:extLst>
      <p:ext uri="{BB962C8B-B14F-4D97-AF65-F5344CB8AC3E}">
        <p14:creationId xmlns:p14="http://schemas.microsoft.com/office/powerpoint/2010/main" val="1734215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windmills on stand&#10;&#10;AI-generated content may be incorrect.">
            <a:extLst>
              <a:ext uri="{FF2B5EF4-FFF2-40B4-BE49-F238E27FC236}">
                <a16:creationId xmlns:a16="http://schemas.microsoft.com/office/drawing/2014/main" id="{28EA6C76-71BE-C483-A782-983C7E1E4F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19" t="-23" r="85" b="26099"/>
          <a:stretch>
            <a:fillRect/>
          </a:stretch>
        </p:blipFill>
        <p:spPr>
          <a:xfrm>
            <a:off x="1287" y="1167"/>
            <a:ext cx="12197111" cy="685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4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D44D5528-1DED-EEAC-C244-FF3CA42F3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 descr="A map of a city&#10;&#10;AI-generated content may be incorrect.">
            <a:extLst>
              <a:ext uri="{FF2B5EF4-FFF2-40B4-BE49-F238E27FC236}">
                <a16:creationId xmlns:a16="http://schemas.microsoft.com/office/drawing/2014/main" id="{50FDFB01-DFBD-5F9E-5426-77FB9FE49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40658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A968A-46E3-4FD3-C396-D98359190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nstruction workers working on a construction site&#10;&#10;AI-generated content may be incorrect.">
            <a:extLst>
              <a:ext uri="{FF2B5EF4-FFF2-40B4-BE49-F238E27FC236}">
                <a16:creationId xmlns:a16="http://schemas.microsoft.com/office/drawing/2014/main" id="{96D26A86-94ED-84CB-6FF9-39E02A3E59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855" y="0"/>
            <a:ext cx="4633762" cy="6925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CE0839E-BB71-E7D1-C357-A958A9955B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08" t="6753" r="3859" b="26176"/>
          <a:stretch>
            <a:fillRect/>
          </a:stretch>
        </p:blipFill>
        <p:spPr>
          <a:xfrm>
            <a:off x="145473" y="80947"/>
            <a:ext cx="7437225" cy="669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91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5C166-B4BD-8CA4-FA0F-99665C232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47E8575-CDB3-7C41-1708-E6913409D5CD}"/>
              </a:ext>
            </a:extLst>
          </p:cNvPr>
          <p:cNvSpPr txBox="1"/>
          <p:nvPr/>
        </p:nvSpPr>
        <p:spPr>
          <a:xfrm>
            <a:off x="0" y="27534"/>
            <a:ext cx="12192000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3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7D74ED-2F01-D2ED-C0BD-F8AF0A2315E9}"/>
              </a:ext>
            </a:extLst>
          </p:cNvPr>
          <p:cNvSpPr txBox="1"/>
          <p:nvPr/>
        </p:nvSpPr>
        <p:spPr>
          <a:xfrm>
            <a:off x="0" y="3135290"/>
            <a:ext cx="12192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solidFill>
                  <a:schemeClr val="bg2">
                    <a:lumMod val="50000"/>
                  </a:schemeClr>
                </a:solidFill>
                <a:latin typeface="Franklin Gothic Medium" panose="020B0603020102020204" pitchFamily="34" charset="0"/>
                <a:cs typeface="CordiaUPC" panose="020B0502040204020203" pitchFamily="34" charset="-34"/>
              </a:rPr>
              <a:t>What we know.</a:t>
            </a:r>
          </a:p>
        </p:txBody>
      </p:sp>
    </p:spTree>
    <p:extLst>
      <p:ext uri="{BB962C8B-B14F-4D97-AF65-F5344CB8AC3E}">
        <p14:creationId xmlns:p14="http://schemas.microsoft.com/office/powerpoint/2010/main" val="1846965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3CEB8-F04D-19CB-AD50-98DBAE25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43" y="0"/>
            <a:ext cx="10968313" cy="105294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chemeClr val="tx1"/>
                </a:solidFill>
                <a:latin typeface="Franklin Gothic Medium"/>
              </a:rPr>
              <a:t>Acoustic </a:t>
            </a:r>
            <a:r>
              <a:rPr lang="en-US" err="1">
                <a:solidFill>
                  <a:schemeClr val="tx1"/>
                </a:solidFill>
                <a:latin typeface="Franklin Gothic Medium"/>
              </a:rPr>
              <a:t>Fibre</a:t>
            </a:r>
            <a:r>
              <a:rPr lang="en-US">
                <a:solidFill>
                  <a:schemeClr val="tx1"/>
                </a:solidFill>
                <a:latin typeface="Franklin Gothic Medium"/>
              </a:rPr>
              <a:t> Optic Monitoring System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D4B028-8752-AF0B-9204-8E09E9AB9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Bearspaw </a:t>
            </a:r>
            <a:r>
              <a:rPr lang="en-US" err="1"/>
              <a:t>Feedermain</a:t>
            </a:r>
            <a:r>
              <a:rPr lang="en-US"/>
              <a:t> Repair</a:t>
            </a:r>
            <a:r>
              <a:rPr lang="en-US" sz="1400"/>
              <a:t> </a:t>
            </a:r>
            <a:r>
              <a:rPr lang="en-US" sz="1400">
                <a:solidFill>
                  <a:srgbClr val="C00000"/>
                </a:solidFill>
              </a:rPr>
              <a:t>|</a:t>
            </a:r>
            <a:r>
              <a:rPr lang="en-US" sz="1400"/>
              <a:t> </a:t>
            </a:r>
            <a:r>
              <a:rPr lang="en-US"/>
              <a:t>Technical Briefing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4A7F688-7F1C-DD77-C83A-1991EA868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781" y="1338927"/>
            <a:ext cx="12344400" cy="551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639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2BB3E-79C9-48EA-61DF-E0B6289B2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3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  <a:latin typeface="Franklin Gothic Medium"/>
              </a:rPr>
              <a:t>Underground Storage of Treated Water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C8E67-32B3-268B-B1FD-531FD0B88F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335294"/>
            <a:ext cx="10515600" cy="4351338"/>
          </a:xfrm>
        </p:spPr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D25239-0BD5-0EE4-4437-783099D22F3D}"/>
              </a:ext>
            </a:extLst>
          </p:cNvPr>
          <p:cNvSpPr/>
          <p:nvPr/>
        </p:nvSpPr>
        <p:spPr>
          <a:xfrm>
            <a:off x="1119808" y="2117034"/>
            <a:ext cx="1722783" cy="28160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Typical 600 </a:t>
            </a:r>
            <a:r>
              <a:rPr lang="en-US" sz="3600" err="1"/>
              <a:t>MillionLitres</a:t>
            </a:r>
            <a:endParaRPr lang="en-US" sz="36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679E9E0-79CE-1389-2C11-087B0712D5EE}"/>
              </a:ext>
            </a:extLst>
          </p:cNvPr>
          <p:cNvSpPr/>
          <p:nvPr/>
        </p:nvSpPr>
        <p:spPr>
          <a:xfrm>
            <a:off x="3385930" y="2938669"/>
            <a:ext cx="1722783" cy="199445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459 Million </a:t>
            </a:r>
            <a:r>
              <a:rPr lang="en-US" sz="3600" err="1"/>
              <a:t>Litres</a:t>
            </a:r>
            <a:endParaRPr lang="en-US" sz="36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76A004-BCDB-7B16-AFF7-C35B71FBDB9F}"/>
              </a:ext>
            </a:extLst>
          </p:cNvPr>
          <p:cNvSpPr/>
          <p:nvPr/>
        </p:nvSpPr>
        <p:spPr>
          <a:xfrm>
            <a:off x="5652052" y="2792895"/>
            <a:ext cx="1722783" cy="21402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468 Million </a:t>
            </a:r>
            <a:r>
              <a:rPr lang="en-US" sz="3600" err="1"/>
              <a:t>Litres</a:t>
            </a:r>
            <a:endParaRPr lang="en-US" sz="36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FE59BE-AF69-57C0-5401-D362E1F23870}"/>
              </a:ext>
            </a:extLst>
          </p:cNvPr>
          <p:cNvSpPr txBox="1"/>
          <p:nvPr/>
        </p:nvSpPr>
        <p:spPr>
          <a:xfrm>
            <a:off x="1119808" y="5029199"/>
            <a:ext cx="1914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Storage Before Failure</a:t>
            </a:r>
          </a:p>
          <a:p>
            <a:pPr algn="ctr"/>
            <a:r>
              <a:rPr lang="en-US"/>
              <a:t>Dec 30, 2025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ADF041-DFE4-62AC-2DDC-71A58F2EBB49}"/>
              </a:ext>
            </a:extLst>
          </p:cNvPr>
          <p:cNvSpPr txBox="1"/>
          <p:nvPr/>
        </p:nvSpPr>
        <p:spPr>
          <a:xfrm>
            <a:off x="3385929" y="5040301"/>
            <a:ext cx="19149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Storage After Failure </a:t>
            </a:r>
          </a:p>
          <a:p>
            <a:pPr algn="ctr"/>
            <a:r>
              <a:rPr lang="en-US"/>
              <a:t>Dec 31, 2025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1B20FD-ECE4-C794-708B-3D043B93F0E6}"/>
              </a:ext>
            </a:extLst>
          </p:cNvPr>
          <p:cNvSpPr txBox="1"/>
          <p:nvPr/>
        </p:nvSpPr>
        <p:spPr>
          <a:xfrm>
            <a:off x="5579164" y="5040301"/>
            <a:ext cx="191493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/>
              <a:t>Today's Storage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222036-0280-FFE6-FEB6-D49E4713E80D}"/>
              </a:ext>
            </a:extLst>
          </p:cNvPr>
          <p:cNvSpPr txBox="1"/>
          <p:nvPr/>
        </p:nvSpPr>
        <p:spPr>
          <a:xfrm>
            <a:off x="7772399" y="1690688"/>
            <a:ext cx="41491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With reduced demand of 485 Million </a:t>
            </a:r>
            <a:r>
              <a:rPr lang="en-US" sz="3200" err="1"/>
              <a:t>Litres</a:t>
            </a:r>
            <a:r>
              <a:rPr lang="en-US" sz="3200"/>
              <a:t> per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/>
          </a:p>
          <a:p>
            <a:r>
              <a:rPr lang="en-US" sz="3200" b="1"/>
              <a:t>~4 days to </a:t>
            </a:r>
          </a:p>
          <a:p>
            <a:r>
              <a:rPr lang="en-US" sz="3200" b="1"/>
              <a:t>Storage Target </a:t>
            </a:r>
          </a:p>
        </p:txBody>
      </p:sp>
      <p:pic>
        <p:nvPicPr>
          <p:cNvPr id="17" name="Graphic 16" descr="Bullseye with solid fill">
            <a:extLst>
              <a:ext uri="{FF2B5EF4-FFF2-40B4-BE49-F238E27FC236}">
                <a16:creationId xmlns:a16="http://schemas.microsoft.com/office/drawing/2014/main" id="{F696E45E-EE4C-C459-23E2-CDBE27C16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72399" y="332392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164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197C667D41D445A3FEE6C84A971CB7" ma:contentTypeVersion="3" ma:contentTypeDescription="Create a new document." ma:contentTypeScope="" ma:versionID="14a01af3dc4113bda6d6dbc5a0f9f9f9">
  <xsd:schema xmlns:xsd="http://www.w3.org/2001/XMLSchema" xmlns:xs="http://www.w3.org/2001/XMLSchema" xmlns:p="http://schemas.microsoft.com/office/2006/metadata/properties" xmlns:ns2="46c74be2-5629-434e-81e6-da30f84597dd" targetNamespace="http://schemas.microsoft.com/office/2006/metadata/properties" ma:root="true" ma:fieldsID="118213ff37e03e54a5ccd90105c7643c" ns2:_="">
    <xsd:import namespace="46c74be2-5629-434e-81e6-da30f84597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c74be2-5629-434e-81e6-da30f84597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333144-2B54-466D-9592-AD25D4A9A05A}">
  <ds:schemaRefs>
    <ds:schemaRef ds:uri="46c74be2-5629-434e-81e6-da30f84597d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17E5E86-D6E7-4F51-A847-22DAEC9A0A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E3E9D4-78E4-4927-AE22-46B1CBDE88BA}">
  <ds:schemaRefs>
    <ds:schemaRef ds:uri="46c74be2-5629-434e-81e6-da30f84597d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Bearspaw South Feeder Main Repair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Acoustic Fibre Optic Monitoring System</vt:lpstr>
      <vt:lpstr>Underground Storage of Treated Water</vt:lpstr>
      <vt:lpstr>PowerPoint Presentation</vt:lpstr>
      <vt:lpstr>(Current pipe fail pic)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are we doing now</vt:lpstr>
      <vt:lpstr>PowerPoint Presentation</vt:lpstr>
      <vt:lpstr>PowerPoint Presentation</vt:lpstr>
      <vt:lpstr>PowerPoint Presentation</vt:lpstr>
    </vt:vector>
  </TitlesOfParts>
  <Company>City Of Calgary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Somers, Sean T.</dc:creator>
  <cp:revision>3</cp:revision>
  <dcterms:created xsi:type="dcterms:W3CDTF">2026-01-01T16:16:35Z</dcterms:created>
  <dcterms:modified xsi:type="dcterms:W3CDTF">2026-01-01T23:11:28Z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0x01010050197C667D41D445A3FEE6C84A971CB7</vt:lpwstr>
  </property>
</Properties>
</file>